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613-A719-4BC8-A647-79A4ABB248B5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1841-97F1-42B9-AB96-07AC88EF2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0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613-A719-4BC8-A647-79A4ABB248B5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1841-97F1-42B9-AB96-07AC88EF2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0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613-A719-4BC8-A647-79A4ABB248B5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1841-97F1-42B9-AB96-07AC88EF2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4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613-A719-4BC8-A647-79A4ABB248B5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1841-97F1-42B9-AB96-07AC88EF2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27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613-A719-4BC8-A647-79A4ABB248B5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1841-97F1-42B9-AB96-07AC88EF2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4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613-A719-4BC8-A647-79A4ABB248B5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1841-97F1-42B9-AB96-07AC88EF2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7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613-A719-4BC8-A647-79A4ABB248B5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1841-97F1-42B9-AB96-07AC88EF2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9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613-A719-4BC8-A647-79A4ABB248B5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1841-97F1-42B9-AB96-07AC88EF2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86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613-A719-4BC8-A647-79A4ABB248B5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1841-97F1-42B9-AB96-07AC88EF2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613-A719-4BC8-A647-79A4ABB248B5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1841-97F1-42B9-AB96-07AC88EF2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89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E613-A719-4BC8-A647-79A4ABB248B5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1841-97F1-42B9-AB96-07AC88EF2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49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DE613-A719-4BC8-A647-79A4ABB248B5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31841-97F1-42B9-AB96-07AC88EF2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9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cap="all" dirty="0" err="1" smtClean="0">
                <a:ln w="3175" cmpd="sng">
                  <a:solidFill>
                    <a:schemeClr val="bg1"/>
                  </a:solidFill>
                </a:ln>
                <a:solidFill>
                  <a:srgbClr val="FFC000"/>
                </a:solidFill>
                <a:latin typeface="Baskerville Old Face" panose="02020602080505020303" pitchFamily="18" charset="0"/>
              </a:rPr>
              <a:t>PREzentacija</a:t>
            </a:r>
            <a:r>
              <a:rPr lang="en-GB" sz="3600" cap="all" dirty="0" smtClean="0">
                <a:ln w="3175" cmpd="sng">
                  <a:solidFill>
                    <a:schemeClr val="bg1"/>
                  </a:solidFill>
                </a:ln>
                <a:solidFill>
                  <a:srgbClr val="FFC000"/>
                </a:solidFill>
                <a:latin typeface="Baskerville Old Face" panose="02020602080505020303" pitchFamily="18" charset="0"/>
              </a:rPr>
              <a:t> </a:t>
            </a:r>
            <a:r>
              <a:rPr lang="en-GB" sz="3600" cap="all" dirty="0" err="1" smtClean="0">
                <a:ln w="3175" cmpd="sng">
                  <a:solidFill>
                    <a:schemeClr val="bg1"/>
                  </a:solidFill>
                </a:ln>
                <a:solidFill>
                  <a:srgbClr val="FFC000"/>
                </a:solidFill>
                <a:latin typeface="Baskerville Old Face" panose="02020602080505020303" pitchFamily="18" charset="0"/>
              </a:rPr>
              <a:t>turističkih</a:t>
            </a:r>
            <a:r>
              <a:rPr lang="en-GB" sz="3600" cap="all" dirty="0" smtClean="0">
                <a:ln w="3175" cmpd="sng">
                  <a:solidFill>
                    <a:schemeClr val="bg1"/>
                  </a:solidFill>
                </a:ln>
                <a:solidFill>
                  <a:srgbClr val="FFC000"/>
                </a:solidFill>
                <a:latin typeface="Baskerville Old Face" panose="02020602080505020303" pitchFamily="18" charset="0"/>
              </a:rPr>
              <a:t>  </a:t>
            </a:r>
            <a:r>
              <a:rPr lang="en-GB" sz="3600" cap="all" dirty="0" err="1" smtClean="0">
                <a:ln w="3175" cmpd="sng">
                  <a:solidFill>
                    <a:schemeClr val="bg1"/>
                  </a:solidFill>
                </a:ln>
                <a:solidFill>
                  <a:srgbClr val="FFC000"/>
                </a:solidFill>
                <a:latin typeface="Baskerville Old Face" panose="02020602080505020303" pitchFamily="18" charset="0"/>
              </a:rPr>
              <a:t>POTENcijala</a:t>
            </a:r>
            <a:r>
              <a:rPr lang="en-GB" sz="3600" cap="all" dirty="0" smtClean="0">
                <a:ln w="3175" cmpd="sng">
                  <a:solidFill>
                    <a:schemeClr val="bg1"/>
                  </a:solidFill>
                </a:ln>
                <a:solidFill>
                  <a:srgbClr val="FFC000"/>
                </a:solidFill>
                <a:latin typeface="Baskerville Old Face" panose="02020602080505020303" pitchFamily="18" charset="0"/>
              </a:rPr>
              <a:t>  </a:t>
            </a:r>
            <a:r>
              <a:rPr lang="en-GB" sz="3600" cap="all" dirty="0" err="1" smtClean="0">
                <a:ln w="3175" cmpd="sng">
                  <a:solidFill>
                    <a:schemeClr val="bg1"/>
                  </a:solidFill>
                </a:ln>
                <a:solidFill>
                  <a:srgbClr val="FFC000"/>
                </a:solidFill>
                <a:latin typeface="Baskerville Old Face" panose="02020602080505020303" pitchFamily="18" charset="0"/>
              </a:rPr>
              <a:t>ŽABLJAKa</a:t>
            </a:r>
            <a:endParaRPr lang="en-GB" dirty="0">
              <a:ln w="3175" cmpd="sng">
                <a:solidFill>
                  <a:schemeClr val="bg1"/>
                </a:solidFill>
              </a:ln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GB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j</a:t>
            </a:r>
            <a:r>
              <a:rPr lang="en-GB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un</a:t>
            </a:r>
            <a:r>
              <a:rPr lang="en-GB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2021.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333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Turistički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kapaciteti</a:t>
            </a:r>
            <a:endParaRPr lang="en-GB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801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Žabljaku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postoji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Turistička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organizacija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predstavlja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krovnu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instituciju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sve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lokalne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aktere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koji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bave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turizmom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just"/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pogledu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turističkih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kapaciteta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Žabljak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raspolaže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:</a:t>
            </a:r>
          </a:p>
          <a:p>
            <a:pPr algn="just"/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	11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hotela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;</a:t>
            </a:r>
          </a:p>
          <a:p>
            <a:pPr algn="just"/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	1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pansionom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;</a:t>
            </a:r>
          </a:p>
          <a:p>
            <a:pPr algn="just"/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	156 soba u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hotelima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;</a:t>
            </a:r>
          </a:p>
          <a:p>
            <a:pPr algn="just"/>
            <a:r>
              <a:rPr lang="en-GB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       504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kreveta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hotelima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;</a:t>
            </a:r>
          </a:p>
          <a:p>
            <a:pPr algn="just"/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	73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apartmana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hotelima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;</a:t>
            </a:r>
          </a:p>
          <a:p>
            <a:pPr algn="just"/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	361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privatnih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apartmana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;</a:t>
            </a:r>
          </a:p>
          <a:p>
            <a:pPr algn="just"/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	2301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kreveta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privatnom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smještaju</a:t>
            </a:r>
            <a:endParaRPr lang="en-GB" dirty="0" smtClean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Broj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posjetilaca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2019: </a:t>
            </a:r>
            <a:r>
              <a:rPr lang="en-GB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49365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113209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noćenja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;</a:t>
            </a:r>
            <a:endParaRPr lang="en-GB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Broj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posjetilaca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2020</a:t>
            </a:r>
            <a:r>
              <a:rPr lang="en-GB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: 9271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29396 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noćenja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(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zbog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COVID-19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pandemije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)</a:t>
            </a:r>
            <a:endParaRPr lang="en-GB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just"/>
            <a:endParaRPr lang="en-GB" dirty="0" smtClean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17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545"/>
            <a:ext cx="10515600" cy="1080655"/>
          </a:xfrm>
        </p:spPr>
        <p:txBody>
          <a:bodyPr/>
          <a:lstStyle/>
          <a:p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Turističke zone</a:t>
            </a:r>
            <a:endParaRPr lang="en-GB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7528"/>
            <a:ext cx="10515600" cy="5694218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Turistički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centar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Žabljak;</a:t>
            </a:r>
          </a:p>
          <a:p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Razvojne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turističke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zone:</a:t>
            </a:r>
          </a:p>
          <a:p>
            <a:pPr marL="0" indent="0">
              <a:buNone/>
            </a:pP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-   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Virak-Motički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Gaj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;</a:t>
            </a:r>
          </a:p>
          <a:p>
            <a:pPr marL="0" indent="0">
              <a:buNone/>
            </a:pP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-   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Borje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-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Tepačko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Polje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;</a:t>
            </a:r>
          </a:p>
          <a:p>
            <a:pPr marL="0" indent="0">
              <a:buNone/>
            </a:pP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-   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Vrela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;</a:t>
            </a:r>
          </a:p>
          <a:p>
            <a:pPr marL="0" indent="0">
              <a:buNone/>
            </a:pP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-   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Njegovuđa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;</a:t>
            </a:r>
          </a:p>
          <a:p>
            <a:pPr marL="0" indent="0">
              <a:buNone/>
            </a:pP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-   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Uskoci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Čardak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Poljane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;</a:t>
            </a:r>
          </a:p>
          <a:p>
            <a:pPr marL="0" indent="0">
              <a:buNone/>
            </a:pP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-   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Pašina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Voda</a:t>
            </a:r>
            <a:endParaRPr lang="en-GB" dirty="0" smtClean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Manje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urističke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zone:</a:t>
            </a:r>
          </a:p>
          <a:p>
            <a:pPr marL="0" indent="0">
              <a:buNone/>
            </a:pP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-   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Podgora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;</a:t>
            </a:r>
          </a:p>
          <a:p>
            <a:pPr marL="0" indent="0">
              <a:buNone/>
            </a:pP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-   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Tepca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-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Begovo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Polje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;</a:t>
            </a:r>
          </a:p>
          <a:p>
            <a:pPr marL="0" indent="0">
              <a:buNone/>
            </a:pP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-   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Turistička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naselja</a:t>
            </a:r>
            <a:endParaRPr lang="en-GB" dirty="0" smtClean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Turistički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punktovi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:</a:t>
            </a:r>
          </a:p>
          <a:p>
            <a:pPr marL="0" indent="0">
              <a:buNone/>
            </a:pP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-   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Rasova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-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Budečevica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;</a:t>
            </a:r>
          </a:p>
          <a:p>
            <a:pPr marL="0" indent="0">
              <a:buNone/>
            </a:pP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-   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Novakovići</a:t>
            </a:r>
            <a:endParaRPr lang="en-GB" dirty="0" smtClean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Planinska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turistička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zona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Durmitor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;</a:t>
            </a:r>
          </a:p>
          <a:p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Planinska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turistička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zona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Sinjajevina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;</a:t>
            </a:r>
          </a:p>
          <a:p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Tara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kanjon</a:t>
            </a:r>
            <a:endParaRPr lang="en-GB" dirty="0" smtClean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76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837"/>
            <a:ext cx="10515600" cy="1233054"/>
          </a:xfrm>
        </p:spPr>
        <p:txBody>
          <a:bodyPr/>
          <a:lstStyle/>
          <a:p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Saobraćajna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komunikacija</a:t>
            </a:r>
            <a:endParaRPr lang="en-GB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728"/>
            <a:ext cx="10515600" cy="540327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Veoma je 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jednostavno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doći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do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Žabljaka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2010,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otvoren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put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Risan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-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Zabljak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tako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skraćen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put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između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zapada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juga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I sad se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može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od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Žabljaka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do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primorja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stići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2-2.30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sata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just"/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Glavni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grad,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Podgorica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je 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2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sata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vožnje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od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Žabljaka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(120 km).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Razdaljina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od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drugih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regionalnih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centara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: Beograd-400km; Sarajevo-167km; Zagreb-535km;Tirana-270km; Skoplje-337km;Ljubljana-674km,</a:t>
            </a:r>
          </a:p>
          <a:p>
            <a:pPr algn="just"/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Najbliža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luka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is Bar(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Crna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Gora)-197km.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Moguće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putovati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od Bara do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Mojkovca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vozom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a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onda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autobusom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do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Žabljaka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Dakle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najbliža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željeznička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stanica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u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Mojkovcu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69 km od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Zabljaka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just"/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Najbliži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aerodromi:Podgorica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(120km),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Tivat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(250km), Dubrovnik(260km).</a:t>
            </a:r>
          </a:p>
          <a:p>
            <a:pPr algn="just"/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Granični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prelazi</a:t>
            </a:r>
            <a:endParaRPr lang="en-GB" dirty="0" smtClean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dolazi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iz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Srbije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može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preći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granica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Prijepolju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pa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Pljevalja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dolazi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do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Žabljaka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(od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graničnog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prelaza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Jabuka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razdaljina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98km).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Takođe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može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stići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Bijelog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Polja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Mojkovca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(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granični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prelaz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Brodarevo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-110 km).</a:t>
            </a:r>
          </a:p>
          <a:p>
            <a:pPr algn="just"/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dolazi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iz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Hrvatske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iz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pravca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Dubrovnika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(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granični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prelaz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Debeli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brijeg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),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stiže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Herceg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Novog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Risna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Nikšića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(200km)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ili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pravcem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Dubrovnik-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Trebinje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-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Nikšić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-Žabljak (170 km).</a:t>
            </a:r>
          </a:p>
          <a:p>
            <a:pPr algn="just"/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dolazi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iz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Bosne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Hercegovine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Foče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graničnog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prelaza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Šćepan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Polje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razdaljina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od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graničnog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prelaza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150km.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ide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Plužina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Durmitora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razdaljina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85km.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ulazi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granični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prelaz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Metelika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Goražda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Ćajniča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Pljevalja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razdaljina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87km.</a:t>
            </a:r>
          </a:p>
          <a:p>
            <a:pPr algn="just"/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dolazi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pravca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Trebinje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-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Vilusi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-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Niksic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do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Zabljaka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razdaljina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170km,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graničnog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prelaza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Vraćenovići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01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Opšte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informacije</a:t>
            </a:r>
            <a:endParaRPr lang="en-GB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Opština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Zabljak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nalazi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sjeverozapadu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Crne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Gore, u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podnožju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planine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Durmitor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Ukupna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površina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445 km2,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nadmorskom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visinom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od 1456m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predstavlja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najviše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urbano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naselje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Jugoisočnoj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Evropi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Njegove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koordinate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su:43°09’S 19°07’I.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Zime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duge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I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hladne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ljeta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kratka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svježa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a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jeseni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toplije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od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proljeća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Prosječna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godišnja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temperatura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između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2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8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stepeni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Sniježnih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dana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godini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oko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120,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više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od 15 cm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sniježnog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pokrivača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a ski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tereni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pokriveni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snijegom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oko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150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dana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odlični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skijanje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Snijeg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može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naći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višim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predjelima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Durmitora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tokom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čitave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godine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oblasti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zvanoj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Kalica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poznatoj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kao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“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Debeli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Namet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”(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gusti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aluvijum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),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koja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dugačka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200-300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metara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moguće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skijanje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usred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ljeta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just"/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Žabljak 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okružuju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 23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planinska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vrha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čija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nadmorska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visina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iznad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2200m,  18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planinskih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jezera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od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kojih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najpoznatije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Crne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jezero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kao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kanjon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rijeke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Tare,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koji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najdublji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Evropi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1991, u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Žabljaku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Crna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Gora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proglašena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ekološku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državu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a Žabljak je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izabran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glavni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grad.</a:t>
            </a:r>
          </a:p>
          <a:p>
            <a:pPr algn="just"/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Žabljak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ima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3569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stanovnika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Na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teritoriji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opštine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ima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28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naselja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koja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organizovana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12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mjesnih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zajednica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od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kojih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jedna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grad.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Međutim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ovaj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broj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stanovnika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3 do 5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puta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veći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određenim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periodima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tokom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zimske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ljetnje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sezone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kada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vlasnici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vikendica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turisti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dođu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just"/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Poljoprivreda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stočarstvo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zajedno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šumarstvom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primarnom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obradom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drveta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tradicionalne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aktivnosti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stanovništva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koje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danas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svoju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budućnost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vidi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turizmu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njim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vezanim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poslovima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</a:p>
          <a:p>
            <a:endParaRPr lang="en-GB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6882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Prirodni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resursi</a:t>
            </a:r>
            <a:endParaRPr lang="en-GB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Nacionalni park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Durmitor</a:t>
            </a:r>
            <a:endParaRPr lang="en-GB" b="1" dirty="0" smtClean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Ukupna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površina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parka je 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3</a:t>
            </a:r>
            <a:r>
              <a:rPr lang="sr-Latn-ME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2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  <a:r>
              <a:rPr lang="sr-Latn-ME" b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519</a:t>
            </a:r>
            <a:r>
              <a:rPr lang="en-GB" b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ha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pored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Žabljaka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koji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administrativni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centar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park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zahvata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teritoriju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sledećih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gradova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: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Savnika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Pluzina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Pljevalja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Mojkovca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</a:t>
            </a:r>
            <a:r>
              <a:rPr lang="pt-BR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Durmitor, kao najviša planina Dinarida,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predstavlja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jedan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od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centara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razvoja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balkanske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posebno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dinarske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flore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predstavnicima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alpskih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alpsko-arktičkih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flornih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elemenata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a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južnim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padinama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</a:t>
            </a:r>
            <a:r>
              <a:rPr lang="pl-PL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naro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č</a:t>
            </a:r>
            <a:r>
              <a:rPr lang="pl-PL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ito u kanjonskim dolinama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pt-BR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sreću se submediteranski, čak i </a:t>
            </a:r>
            <a:r>
              <a:rPr lang="it-IT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mediteranski florni elementi, dok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tresetišta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nekih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jezera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predstavljaju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enklave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karakteristične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sibirske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tajge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Odlikuje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izuzetno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bogatom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raznovrsnom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vaskularnom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pl-PL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florom od preko 1.300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pl-PL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vrsta i predstavlja jedan je od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najznačajnijih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refugijalnih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centara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arktotercijarne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visokoplaninske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flore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Konfiguracija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terena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veličina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masiva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uslovili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formiranje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raznovrsnog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vegetacijskog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pokrivača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predstavljenog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brojnim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biljnim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zajednicama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šumske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vegetacije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planinskih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livada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pašnjaka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pukotina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stijena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kamenjara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sipara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snježanika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tresava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slatkovodnih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ekosistema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dr.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46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Prirodni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resursi</a:t>
            </a:r>
            <a:endParaRPr lang="en-GB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Rijeka Tara </a:t>
            </a:r>
          </a:p>
          <a:p>
            <a:pPr algn="just"/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Moćne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rijeke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nevjerovatnim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kanjonima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samo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neki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od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prelijepih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ukrasa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NP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Durmitor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Rijeka Tara je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posebno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impresivna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ne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samo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zbog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ljepote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njenog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toka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već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zbog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pejzaža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dubine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kanjona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koji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jedan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od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najljepših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svijetu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Basen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rijeke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Tare (površine182.899 ha)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upisan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u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Rezervat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ekološke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biosfere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17-og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januara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1977,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samim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tim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zaštićen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UNESCO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konvencijom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o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zaštiti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svjetskog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kulturnog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prirodnog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nasleđa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Masiv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Durmitora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upisan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IBA I IPA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oblasti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(oblast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bitnih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ptica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I 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oblasti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bitnih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biljaka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).</a:t>
            </a:r>
          </a:p>
          <a:p>
            <a:pPr algn="just"/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Kanjon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rijeke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Tare,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jedinstven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dubini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od 1000m,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nekim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mjestima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do 1300m,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drugi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najdublji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kanjon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svijetu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poslije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Grand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kanjona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Kolorado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SAD-u.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Tok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rijeke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Tare je 150 km dug,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najduža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rijeka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Crnoj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b="1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Gori</a:t>
            </a:r>
            <a:r>
              <a:rPr lang="en-GB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  <a:r>
              <a:rPr lang="en-GB" b="1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90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Turistički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resursi</a:t>
            </a:r>
            <a:endParaRPr lang="en-GB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Ski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centar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Durmitor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(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Savin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kuk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) 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raspolaže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dvije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dvosjed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žičare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tri ski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lifta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od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kojih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jedan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opremljen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reflektorima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noćno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skijanje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jednim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dječijim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ski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liftom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Ta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infrastruktura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opslužuje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ukupno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4.6 km ski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staza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a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kapacitet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3000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skijaša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Skijalište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posjeduje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tri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plave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staze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jednu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crvenu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stazu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jednu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crnu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stazu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dječiju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baby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stazu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Na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skijalištu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moguće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koristiti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usluge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ski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servisa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ski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škole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drugih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pratećih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ugostiteljskih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sadržaja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just"/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Pored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skijanja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idealno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sve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generacije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rekreativce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one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koji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ne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znaju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da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skijaju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jedan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od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najzdravijih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vidova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rekreacije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predstavlja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nordijsko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skijanje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ili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langlauf. U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samom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gradu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postoji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obilježena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staza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langlauf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koju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nije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potreban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ski-pas.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Staza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lako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pristupačna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počinje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kod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Sportskog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centra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koji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nalazi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nekih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800 m od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centra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grada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 ide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kružnom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stazom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kroz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uređen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šumski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pojas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do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gradskog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jezgra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tj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završava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kod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Doma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zdravlja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centru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grada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just"/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Daleko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od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skijaških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staza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gomile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turista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uživanje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netaknutoj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prirodi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omogućava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hodanje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kroz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snijeg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krpljama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Staza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prolazi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kroz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šumu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smrče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jele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blagim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usponima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padovima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od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Crnog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jezera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do Ski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centra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Savin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kuk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Hodanje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ovom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stazom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pruža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drugačiji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doživljaj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prirode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Durmitora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zimi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jer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prolazi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kroz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stanište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raznih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šumskih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životinja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čije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prisustvo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uočava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tragovima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snijegu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17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Turistički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resursi</a:t>
            </a:r>
            <a:endParaRPr lang="en-GB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Žabljak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ima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odlične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prirodne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potencijale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razvoj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sportskog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turizma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Prirodne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stijene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konfiguracija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terena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jako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zanimljivi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razvoj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alpinizma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slobodnog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penjanja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ljeti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tako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zimi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Sama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konfiguracija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terena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nudi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idealne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šanse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razvoj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outdoor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aktivosti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što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planinski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biciklizam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raznih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kategorija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orijentiring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planinarske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trke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cross country,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turno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skijanje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Duboki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kanjoni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dobra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šansa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razvoj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unapređenje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već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postojećeg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canyoninga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just"/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Žabljak je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prilično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opremljen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da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ozbiljno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uvrsti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ponudu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sportski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turizam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Ono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što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nudi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sportska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dvorana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površine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3155 m2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opremljenost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: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terenom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rukomet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košarku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odbojku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mali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fudbal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548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mjesta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sjedenje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ambulantom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sanitarnim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prostorijama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kuglanom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caffe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barom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teretanom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  <a:endParaRPr lang="en-GB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6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Turistički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resursi</a:t>
            </a:r>
            <a:endParaRPr lang="en-GB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Jedinstven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doživljaj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avanturiste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zaljubljenike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prirode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predstavlja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splavarenje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rijekom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Tarom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just"/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Osim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splavarenja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mostu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Tari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zastupljena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ponuda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Zip Line. Zip line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koji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nastao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potreba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stanovnika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planinskih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oblasti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da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pređu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rijeka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gdje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nije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bilo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moguće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izgraditi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mostove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u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poslednjih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godina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dobio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svoj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sportsko-rekreativni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vid.</a:t>
            </a:r>
            <a:endParaRPr lang="en-GB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8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Turistički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resursi</a:t>
            </a:r>
            <a:endParaRPr lang="en-GB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Ljubiteljima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adrenalinske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off-road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vožnje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džipova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ostalih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terenskih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vozila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nepristupačnih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terena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divljine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jeep-safari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Durmitorskog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prstena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pružiće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doživljaj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pamćenje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just"/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Durmitorski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prsten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-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kružni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prsten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Durmitora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56 km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tarsko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-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pivskoj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visoravni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obroncima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planinskih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visova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visokih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planinskih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prevoja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(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Sedlo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Prijepsa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Stuoc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)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presjeca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kanjon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Sušice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iznenadjuje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svakog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učesnika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serijom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planinskih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kanjonskih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panorama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idiličnim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prizorima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netaknutog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stočarskog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pejzaža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življenja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9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Turistički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resursi</a:t>
            </a:r>
            <a:endParaRPr lang="en-GB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Stećci,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ili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grčko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groblje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"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koji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nalaze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dvije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lokacije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Žabljaku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- Bare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Žugića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Grčko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groblje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nadgrobne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ploče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kao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kulturna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baština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naroda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ovih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prostora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upisane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UNESCO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listu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svjetske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baštine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just"/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Nastali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u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drugoj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polovini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14.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15.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vijeka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ne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radi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o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groblju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Grka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već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ljudi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ovih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prostora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just"/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Vjeruje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se da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stećke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prvo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stvarali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Bogumili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odnosno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vjernici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Bosanske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hrišćanske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crkve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koja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je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imala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značajan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kulturni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uticaj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tih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godina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just"/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Pravili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su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ih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kmetovi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svoje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gospodare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,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okolno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stanovništvo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ali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za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sebe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i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svoje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siromašne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porodice</a:t>
            </a:r>
            <a:r>
              <a:rPr lang="en-GB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Baskerville Old Face" panose="02020602080505020303" pitchFamily="18" charset="0"/>
              </a:rPr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412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1565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Baskerville Old Face</vt:lpstr>
      <vt:lpstr>Bookman Old Style</vt:lpstr>
      <vt:lpstr>Calibri</vt:lpstr>
      <vt:lpstr>Calibri Light</vt:lpstr>
      <vt:lpstr>Office Theme</vt:lpstr>
      <vt:lpstr>PREzentacija turističkih  POTENcijala  ŽABLJAKa</vt:lpstr>
      <vt:lpstr>Opšte informacije</vt:lpstr>
      <vt:lpstr>Prirodni resursi</vt:lpstr>
      <vt:lpstr>Prirodni resursi</vt:lpstr>
      <vt:lpstr>Turistički resursi</vt:lpstr>
      <vt:lpstr>Turistički resursi</vt:lpstr>
      <vt:lpstr>Turistički resursi</vt:lpstr>
      <vt:lpstr>Turistički resursi</vt:lpstr>
      <vt:lpstr>Turistički resursi</vt:lpstr>
      <vt:lpstr>Turistički kapaciteti</vt:lpstr>
      <vt:lpstr>Turističke zone</vt:lpstr>
      <vt:lpstr>Saobraćajna komunikacija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PREzentacija turističkih  POTENcijala  ŽABLJAKa</dc:title>
  <dc:creator>Windows User</dc:creator>
  <cp:lastModifiedBy>This PC</cp:lastModifiedBy>
  <cp:revision>10</cp:revision>
  <dcterms:created xsi:type="dcterms:W3CDTF">2021-06-20T18:19:18Z</dcterms:created>
  <dcterms:modified xsi:type="dcterms:W3CDTF">2021-06-22T05:43:02Z</dcterms:modified>
</cp:coreProperties>
</file>